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5AE"/>
    <a:srgbClr val="2C3038"/>
    <a:srgbClr val="272F3D"/>
    <a:srgbClr val="222222"/>
    <a:srgbClr val="B3EDFF"/>
    <a:srgbClr val="E1F8FF"/>
    <a:srgbClr val="D7FEB4"/>
    <a:srgbClr val="FFE7E7"/>
    <a:srgbClr val="F0FFC9"/>
    <a:srgbClr val="2A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6" autoAdjust="0"/>
    <p:restoredTop sz="94660"/>
  </p:normalViewPr>
  <p:slideViewPr>
    <p:cSldViewPr snapToGrid="0">
      <p:cViewPr varScale="1">
        <p:scale>
          <a:sx n="82" d="100"/>
          <a:sy n="82" d="100"/>
        </p:scale>
        <p:origin x="36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1/3/21</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hyperlink" Target="https://www.ejemplo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C3038"/>
        </a:solidFill>
        <a:effectLst/>
      </p:bgPr>
    </p:bg>
    <p:spTree>
      <p:nvGrpSpPr>
        <p:cNvPr id="1" name=""/>
        <p:cNvGrpSpPr/>
        <p:nvPr/>
      </p:nvGrpSpPr>
      <p:grpSpPr>
        <a:xfrm>
          <a:off x="0" y="0"/>
          <a:ext cx="0" cy="0"/>
          <a:chOff x="0" y="0"/>
          <a:chExt cx="0" cy="0"/>
        </a:xfrm>
      </p:grpSpPr>
      <p:sp>
        <p:nvSpPr>
          <p:cNvPr id="161" name="Rectangle 160"/>
          <p:cNvSpPr/>
          <p:nvPr/>
        </p:nvSpPr>
        <p:spPr>
          <a:xfrm rot="5400000">
            <a:off x="-3621199" y="3789276"/>
            <a:ext cx="10688640" cy="3156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88529" y="2131264"/>
            <a:ext cx="2669184" cy="561692"/>
          </a:xfrm>
          <a:prstGeom prst="rect">
            <a:avLst/>
          </a:prstGeom>
          <a:noFill/>
          <a:ln w="3175">
            <a:noFill/>
          </a:ln>
        </p:spPr>
        <p:txBody>
          <a:bodyPr wrap="square" rtlCol="0"/>
          <a:lstStyle/>
          <a:p>
            <a:pPr algn="ctr"/>
            <a:r>
              <a:rPr lang="en-US" sz="2000" b="1" dirty="0">
                <a:solidFill>
                  <a:srgbClr val="0C75AE"/>
                </a:solidFill>
                <a:latin typeface="Arial" panose="020B0604020202020204" pitchFamily="34" charset="0"/>
                <a:cs typeface="Arial" panose="020B0604020202020204" pitchFamily="34" charset="0"/>
              </a:rPr>
              <a:t>José Luis</a:t>
            </a:r>
          </a:p>
          <a:p>
            <a:pPr algn="ctr"/>
            <a:r>
              <a:rPr lang="en-US" sz="1050" dirty="0">
                <a:solidFill>
                  <a:srgbClr val="2C3038"/>
                </a:solidFill>
                <a:latin typeface="Arial" panose="020B0604020202020204" pitchFamily="34" charset="0"/>
                <a:cs typeface="Arial" panose="020B0604020202020204" pitchFamily="34" charset="0"/>
              </a:rPr>
              <a:t>CARGO OCCUPADO</a:t>
            </a:r>
          </a:p>
        </p:txBody>
      </p:sp>
      <p:sp>
        <p:nvSpPr>
          <p:cNvPr id="8" name="TextBox 7"/>
          <p:cNvSpPr txBox="1"/>
          <p:nvPr/>
        </p:nvSpPr>
        <p:spPr>
          <a:xfrm>
            <a:off x="3752332" y="304214"/>
            <a:ext cx="2169874" cy="707886"/>
          </a:xfrm>
          <a:prstGeom prst="rect">
            <a:avLst/>
          </a:prstGeom>
          <a:noFill/>
          <a:ln w="3175">
            <a:noFill/>
          </a:ln>
        </p:spPr>
        <p:txBody>
          <a:bodyPr wrap="square" rtlCol="0"/>
          <a:lstStyle/>
          <a:p>
            <a:pPr>
              <a:lnSpc>
                <a:spcPct val="200000"/>
              </a:lnSpc>
            </a:pPr>
            <a:r>
              <a:rPr lang="en-GB" sz="1000" dirty="0">
                <a:solidFill>
                  <a:schemeClr val="bg1"/>
                </a:solidFill>
                <a:latin typeface="Arial" panose="020B0604020202020204" pitchFamily="34" charset="0"/>
                <a:cs typeface="Arial" panose="020B0604020202020204" pitchFamily="34" charset="0"/>
              </a:rPr>
              <a:t>Plaça de Catalunya, Barcelona </a:t>
            </a:r>
          </a:p>
          <a:p>
            <a:pPr>
              <a:lnSpc>
                <a:spcPct val="200000"/>
              </a:lnSpc>
            </a:pPr>
            <a:r>
              <a:rPr lang="en-GB" sz="1000" dirty="0">
                <a:solidFill>
                  <a:schemeClr val="bg1"/>
                </a:solidFill>
                <a:latin typeface="Arial" panose="020B0604020202020204" pitchFamily="34" charset="0"/>
                <a:cs typeface="Arial" panose="020B0604020202020204" pitchFamily="34" charset="0"/>
              </a:rPr>
              <a:t>6123 456 789</a:t>
            </a:r>
          </a:p>
        </p:txBody>
      </p:sp>
      <p:sp>
        <p:nvSpPr>
          <p:cNvPr id="9" name="TextBox 8"/>
          <p:cNvSpPr txBox="1"/>
          <p:nvPr/>
        </p:nvSpPr>
        <p:spPr>
          <a:xfrm>
            <a:off x="388529" y="4971046"/>
            <a:ext cx="2669184" cy="2354491"/>
          </a:xfrm>
          <a:prstGeom prst="rect">
            <a:avLst/>
          </a:prstGeom>
          <a:noFill/>
          <a:ln w="3175">
            <a:noFill/>
          </a:ln>
        </p:spPr>
        <p:txBody>
          <a:bodyPr wrap="square" rtlCol="0"/>
          <a:lstStyle/>
          <a:p>
            <a:pPr lvl="1"/>
            <a:r>
              <a:rPr lang="en-US" sz="1200" b="1" dirty="0">
                <a:solidFill>
                  <a:srgbClr val="0C75AE"/>
                </a:solidFill>
                <a:latin typeface="Arial" panose="020B0604020202020204" pitchFamily="34" charset="0"/>
                <a:cs typeface="Arial" panose="020B0604020202020204" pitchFamily="34" charset="0"/>
              </a:rPr>
              <a:t>HABILIDADES</a:t>
            </a:r>
          </a:p>
          <a:p>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a:lnSpc>
                <a:spcPct val="250000"/>
              </a:lnSpc>
            </a:pPr>
            <a:r>
              <a:rPr lang="en-US" sz="1000" dirty="0">
                <a:solidFill>
                  <a:srgbClr val="2C3038"/>
                </a:solidFill>
                <a:latin typeface="Arial" panose="020B0604020202020204" pitchFamily="34" charset="0"/>
                <a:cs typeface="Arial" panose="020B0604020202020204" pitchFamily="34" charset="0"/>
              </a:rPr>
              <a:t>Web</a:t>
            </a:r>
          </a:p>
          <a:p>
            <a:pPr>
              <a:lnSpc>
                <a:spcPct val="250000"/>
              </a:lnSpc>
            </a:pPr>
            <a:r>
              <a:rPr lang="en-US" sz="1000" dirty="0">
                <a:solidFill>
                  <a:srgbClr val="2C3038"/>
                </a:solidFill>
                <a:latin typeface="Arial" panose="020B0604020202020204" pitchFamily="34" charset="0"/>
                <a:cs typeface="Arial" panose="020B0604020202020204" pitchFamily="34" charset="0"/>
              </a:rPr>
              <a:t>UI | UX Design</a:t>
            </a:r>
          </a:p>
          <a:p>
            <a:pPr>
              <a:lnSpc>
                <a:spcPct val="250000"/>
              </a:lnSpc>
            </a:pPr>
            <a:r>
              <a:rPr lang="en-US" sz="1000" dirty="0">
                <a:solidFill>
                  <a:srgbClr val="2C3038"/>
                </a:solidFill>
                <a:latin typeface="Arial" panose="020B0604020202020204" pitchFamily="34" charset="0"/>
                <a:cs typeface="Arial" panose="020B0604020202020204" pitchFamily="34" charset="0"/>
              </a:rPr>
              <a:t>Graphic Design</a:t>
            </a:r>
          </a:p>
          <a:p>
            <a:pPr>
              <a:lnSpc>
                <a:spcPct val="250000"/>
              </a:lnSpc>
            </a:pPr>
            <a:r>
              <a:rPr lang="en-US" sz="1000" dirty="0">
                <a:solidFill>
                  <a:srgbClr val="2C3038"/>
                </a:solidFill>
                <a:latin typeface="Arial" panose="020B0604020202020204" pitchFamily="34" charset="0"/>
                <a:cs typeface="Arial" panose="020B0604020202020204" pitchFamily="34" charset="0"/>
              </a:rPr>
              <a:t>Brand Design</a:t>
            </a:r>
          </a:p>
          <a:p>
            <a:pPr>
              <a:lnSpc>
                <a:spcPct val="250000"/>
              </a:lnSpc>
            </a:pPr>
            <a:r>
              <a:rPr lang="en-US" sz="1000" dirty="0">
                <a:solidFill>
                  <a:srgbClr val="2C3038"/>
                </a:solidFill>
                <a:latin typeface="Arial" panose="020B0604020202020204" pitchFamily="34" charset="0"/>
                <a:cs typeface="Arial" panose="020B0604020202020204" pitchFamily="34" charset="0"/>
              </a:rPr>
              <a:t>Networking</a:t>
            </a:r>
            <a:endParaRPr lang="en-US" sz="500" dirty="0">
              <a:solidFill>
                <a:srgbClr val="2C3038"/>
              </a:solidFill>
              <a:latin typeface="Arial" panose="020B0604020202020204" pitchFamily="34" charset="0"/>
              <a:cs typeface="Arial" panose="020B0604020202020204" pitchFamily="34" charset="0"/>
            </a:endParaRPr>
          </a:p>
        </p:txBody>
      </p:sp>
      <p:sp>
        <p:nvSpPr>
          <p:cNvPr id="111" name="TextBox 110"/>
          <p:cNvSpPr txBox="1"/>
          <p:nvPr/>
        </p:nvSpPr>
        <p:spPr>
          <a:xfrm>
            <a:off x="388529" y="7739180"/>
            <a:ext cx="2669184" cy="1969770"/>
          </a:xfrm>
          <a:prstGeom prst="rect">
            <a:avLst/>
          </a:prstGeom>
          <a:noFill/>
          <a:ln w="3175">
            <a:noFill/>
          </a:ln>
        </p:spPr>
        <p:txBody>
          <a:bodyPr wrap="square" rtlCol="0"/>
          <a:lstStyle/>
          <a:p>
            <a:pPr lvl="1"/>
            <a:r>
              <a:rPr lang="en-US" sz="1200" b="1" dirty="0">
                <a:solidFill>
                  <a:srgbClr val="0C75AE"/>
                </a:solidFill>
                <a:latin typeface="Arial" panose="020B0604020202020204" pitchFamily="34" charset="0"/>
                <a:cs typeface="Arial" panose="020B0604020202020204" pitchFamily="34" charset="0"/>
              </a:rPr>
              <a:t>PERSONALIDAD</a:t>
            </a:r>
          </a:p>
          <a:p>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a:lnSpc>
                <a:spcPct val="250000"/>
              </a:lnSpc>
            </a:pPr>
            <a:r>
              <a:rPr lang="en-US" sz="1000" dirty="0" err="1">
                <a:solidFill>
                  <a:srgbClr val="2C3038"/>
                </a:solidFill>
                <a:latin typeface="Arial" panose="020B0604020202020204" pitchFamily="34" charset="0"/>
                <a:cs typeface="Arial" panose="020B0604020202020204" pitchFamily="34" charset="0"/>
              </a:rPr>
              <a:t>Creativo</a:t>
            </a:r>
            <a:endParaRPr lang="en-US" sz="1000" dirty="0">
              <a:solidFill>
                <a:srgbClr val="2C3038"/>
              </a:solidFill>
              <a:latin typeface="Arial" panose="020B0604020202020204" pitchFamily="34" charset="0"/>
              <a:cs typeface="Arial" panose="020B0604020202020204" pitchFamily="34" charset="0"/>
            </a:endParaRPr>
          </a:p>
          <a:p>
            <a:pPr>
              <a:lnSpc>
                <a:spcPct val="250000"/>
              </a:lnSpc>
            </a:pPr>
            <a:r>
              <a:rPr lang="en-US" sz="1000" dirty="0" err="1">
                <a:solidFill>
                  <a:srgbClr val="2C3038"/>
                </a:solidFill>
                <a:latin typeface="Arial" panose="020B0604020202020204" pitchFamily="34" charset="0"/>
                <a:cs typeface="Arial" panose="020B0604020202020204" pitchFamily="34" charset="0"/>
              </a:rPr>
              <a:t>Puntual</a:t>
            </a:r>
            <a:endParaRPr lang="en-US" sz="1000" dirty="0">
              <a:solidFill>
                <a:srgbClr val="2C3038"/>
              </a:solidFill>
              <a:latin typeface="Arial" panose="020B0604020202020204" pitchFamily="34" charset="0"/>
              <a:cs typeface="Arial" panose="020B0604020202020204" pitchFamily="34" charset="0"/>
            </a:endParaRPr>
          </a:p>
          <a:p>
            <a:pPr>
              <a:lnSpc>
                <a:spcPct val="250000"/>
              </a:lnSpc>
            </a:pPr>
            <a:r>
              <a:rPr lang="en-US" sz="1000" dirty="0">
                <a:solidFill>
                  <a:srgbClr val="2C3038"/>
                </a:solidFill>
                <a:latin typeface="Arial" panose="020B0604020202020204" pitchFamily="34" charset="0"/>
                <a:cs typeface="Arial" panose="020B0604020202020204" pitchFamily="34" charset="0"/>
              </a:rPr>
              <a:t>Serio</a:t>
            </a:r>
          </a:p>
          <a:p>
            <a:pPr>
              <a:lnSpc>
                <a:spcPct val="250000"/>
              </a:lnSpc>
            </a:pPr>
            <a:r>
              <a:rPr lang="en-US" sz="1000" dirty="0" err="1">
                <a:solidFill>
                  <a:srgbClr val="2C3038"/>
                </a:solidFill>
                <a:latin typeface="Arial" panose="020B0604020202020204" pitchFamily="34" charset="0"/>
                <a:cs typeface="Arial" panose="020B0604020202020204" pitchFamily="34" charset="0"/>
              </a:rPr>
              <a:t>Organizado</a:t>
            </a:r>
            <a:endParaRPr lang="en-US" sz="500" dirty="0">
              <a:solidFill>
                <a:srgbClr val="2C3038"/>
              </a:solidFill>
              <a:latin typeface="Arial" panose="020B0604020202020204" pitchFamily="34" charset="0"/>
              <a:cs typeface="Arial" panose="020B0604020202020204" pitchFamily="34" charset="0"/>
            </a:endParaRPr>
          </a:p>
        </p:txBody>
      </p:sp>
      <p:sp>
        <p:nvSpPr>
          <p:cNvPr id="162" name="TextBox 161"/>
          <p:cNvSpPr txBox="1"/>
          <p:nvPr/>
        </p:nvSpPr>
        <p:spPr>
          <a:xfrm>
            <a:off x="3473056" y="9847452"/>
            <a:ext cx="3915727" cy="323165"/>
          </a:xfrm>
          <a:prstGeom prst="rect">
            <a:avLst/>
          </a:prstGeom>
          <a:noFill/>
          <a:ln w="3175">
            <a:noFill/>
          </a:ln>
        </p:spPr>
        <p:txBody>
          <a:bodyPr wrap="square" numCol="3" rtlCol="0"/>
          <a:lstStyle/>
          <a:p>
            <a:pPr algn="ctr">
              <a:lnSpc>
                <a:spcPct val="150000"/>
              </a:lnSpc>
            </a:pPr>
            <a:r>
              <a:rPr lang="en-US" sz="1000" dirty="0" err="1">
                <a:solidFill>
                  <a:schemeClr val="bg1"/>
                </a:solidFill>
                <a:latin typeface="Arial" panose="020B0604020202020204" pitchFamily="34" charset="0"/>
                <a:cs typeface="Arial" panose="020B0604020202020204" pitchFamily="34" charset="0"/>
              </a:rPr>
              <a:t>Francés</a:t>
            </a:r>
            <a:endParaRPr lang="en-US" sz="1000" dirty="0">
              <a:solidFill>
                <a:schemeClr val="bg1"/>
              </a:solidFill>
              <a:latin typeface="Arial" panose="020B0604020202020204" pitchFamily="34" charset="0"/>
              <a:cs typeface="Arial" panose="020B0604020202020204" pitchFamily="34" charset="0"/>
            </a:endParaRPr>
          </a:p>
          <a:p>
            <a:pPr algn="ctr">
              <a:lnSpc>
                <a:spcPct val="150000"/>
              </a:lnSpc>
            </a:pPr>
            <a:r>
              <a:rPr lang="en-US" sz="1000" dirty="0" err="1">
                <a:solidFill>
                  <a:schemeClr val="bg1"/>
                </a:solidFill>
                <a:latin typeface="Arial" panose="020B0604020202020204" pitchFamily="34" charset="0"/>
                <a:cs typeface="Arial" panose="020B0604020202020204" pitchFamily="34" charset="0"/>
              </a:rPr>
              <a:t>Italiano</a:t>
            </a:r>
            <a:endParaRPr lang="en-US" sz="1000" dirty="0">
              <a:solidFill>
                <a:schemeClr val="bg1"/>
              </a:solidFill>
              <a:latin typeface="Arial" panose="020B0604020202020204" pitchFamily="34" charset="0"/>
              <a:cs typeface="Arial" panose="020B0604020202020204" pitchFamily="34" charset="0"/>
            </a:endParaRPr>
          </a:p>
          <a:p>
            <a:pPr algn="ctr">
              <a:lnSpc>
                <a:spcPct val="150000"/>
              </a:lnSpc>
            </a:pPr>
            <a:r>
              <a:rPr lang="en-US" sz="1000" dirty="0">
                <a:solidFill>
                  <a:schemeClr val="bg1"/>
                </a:solidFill>
                <a:latin typeface="Arial" panose="020B0604020202020204" pitchFamily="34" charset="0"/>
                <a:cs typeface="Arial" panose="020B0604020202020204" pitchFamily="34" charset="0"/>
              </a:rPr>
              <a:t>Chino</a:t>
            </a:r>
            <a:endParaRPr lang="en-US" sz="500" dirty="0">
              <a:solidFill>
                <a:schemeClr val="bg1"/>
              </a:solidFill>
              <a:latin typeface="Arial" panose="020B0604020202020204" pitchFamily="34" charset="0"/>
              <a:cs typeface="Arial" panose="020B0604020202020204" pitchFamily="34" charset="0"/>
            </a:endParaRPr>
          </a:p>
        </p:txBody>
      </p:sp>
      <p:sp>
        <p:nvSpPr>
          <p:cNvPr id="203" name="TextBox 202"/>
          <p:cNvSpPr txBox="1"/>
          <p:nvPr/>
        </p:nvSpPr>
        <p:spPr>
          <a:xfrm>
            <a:off x="390919" y="2809736"/>
            <a:ext cx="2664405" cy="1708160"/>
          </a:xfrm>
          <a:prstGeom prst="rect">
            <a:avLst/>
          </a:prstGeom>
          <a:noFill/>
        </p:spPr>
        <p:txBody>
          <a:bodyPr wrap="square" rtlCol="0"/>
          <a:lstStyle/>
          <a:p>
            <a:pPr algn="just"/>
            <a:endParaRPr lang="en-US" sz="1200" b="1" dirty="0">
              <a:solidFill>
                <a:srgbClr val="0C75AE"/>
              </a:solidFill>
              <a:latin typeface="Arial" panose="020B0604020202020204" pitchFamily="34" charset="0"/>
              <a:cs typeface="Arial" panose="020B0604020202020204" pitchFamily="34" charset="0"/>
            </a:endParaRPr>
          </a:p>
          <a:p>
            <a:pPr lvl="1" algn="just"/>
            <a:r>
              <a:rPr lang="en-US" sz="1200" b="1" dirty="0">
                <a:solidFill>
                  <a:srgbClr val="0C75AE"/>
                </a:solidFill>
                <a:latin typeface="Arial" panose="020B0604020202020204" pitchFamily="34" charset="0"/>
                <a:cs typeface="Arial" panose="020B0604020202020204" pitchFamily="34" charset="0"/>
              </a:rPr>
              <a:t>OBJECTIVO</a:t>
            </a:r>
          </a:p>
          <a:p>
            <a:pPr algn="just"/>
            <a:endParaRPr lang="en-US" sz="1100" b="1" dirty="0">
              <a:solidFill>
                <a:srgbClr val="2C3038"/>
              </a:solidFill>
              <a:latin typeface="Arial" panose="020B0604020202020204" pitchFamily="34" charset="0"/>
              <a:cs typeface="Arial" panose="020B0604020202020204" pitchFamily="34" charset="0"/>
            </a:endParaRPr>
          </a:p>
          <a:p>
            <a:r>
              <a:rPr lang="en-US" sz="1000" b="1" dirty="0" err="1">
                <a:solidFill>
                  <a:srgbClr val="2C3038"/>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a:t>
            </a:r>
            <a:endParaRPr lang="en-US" sz="1000" b="1" dirty="0">
              <a:solidFill>
                <a:srgbClr val="2C3038"/>
              </a:solidFill>
              <a:latin typeface="Arial" panose="020B0604020202020204" pitchFamily="34" charset="0"/>
              <a:cs typeface="Arial" panose="020B0604020202020204" pitchFamily="34" charset="0"/>
            </a:endParaRPr>
          </a:p>
        </p:txBody>
      </p:sp>
      <p:sp>
        <p:nvSpPr>
          <p:cNvPr id="154" name="TextBox 153"/>
          <p:cNvSpPr txBox="1"/>
          <p:nvPr/>
        </p:nvSpPr>
        <p:spPr>
          <a:xfrm>
            <a:off x="3490912" y="1239436"/>
            <a:ext cx="3915727" cy="461665"/>
          </a:xfrm>
          <a:prstGeom prst="rect">
            <a:avLst/>
          </a:prstGeom>
          <a:noFill/>
        </p:spPr>
        <p:txBody>
          <a:bodyPr wrap="square" rtlCol="0"/>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EXPERIENCIA PROFESIONAL</a:t>
            </a:r>
            <a:endParaRPr lang="en-US" sz="1000" dirty="0">
              <a:solidFill>
                <a:schemeClr val="bg1"/>
              </a:solidFill>
              <a:latin typeface="Arial" panose="020B0604020202020204" pitchFamily="34" charset="0"/>
              <a:cs typeface="Arial" panose="020B0604020202020204" pitchFamily="34" charset="0"/>
            </a:endParaRPr>
          </a:p>
        </p:txBody>
      </p:sp>
      <p:cxnSp>
        <p:nvCxnSpPr>
          <p:cNvPr id="155" name="Straight Connector 154"/>
          <p:cNvCxnSpPr/>
          <p:nvPr/>
        </p:nvCxnSpPr>
        <p:spPr>
          <a:xfrm>
            <a:off x="4014629" y="1701101"/>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473056" y="5016674"/>
            <a:ext cx="3915727" cy="461665"/>
          </a:xfrm>
          <a:prstGeom prst="rect">
            <a:avLst/>
          </a:prstGeom>
          <a:noFill/>
        </p:spPr>
        <p:txBody>
          <a:bodyPr wrap="square" rtlCol="0"/>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ESTUDIOS REALIZADOS</a:t>
            </a:r>
            <a:endParaRPr lang="en-US" sz="1000"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3490912" y="7532291"/>
            <a:ext cx="3915727" cy="461665"/>
          </a:xfrm>
          <a:prstGeom prst="rect">
            <a:avLst/>
          </a:prstGeom>
          <a:noFill/>
        </p:spPr>
        <p:txBody>
          <a:bodyPr wrap="square" rtlCol="0">
            <a:spAutoFit/>
          </a:bodyPr>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HOBBIES</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3490912" y="1775355"/>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EMPRESA | CARGO OCCUPADO | 20XX – 20XX</a:t>
            </a:r>
          </a:p>
          <a:p>
            <a:r>
              <a:rPr lang="en-US" sz="1000" dirty="0" err="1">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a:t>
            </a:r>
          </a:p>
        </p:txBody>
      </p:sp>
      <p:sp>
        <p:nvSpPr>
          <p:cNvPr id="197" name="TextBox 196"/>
          <p:cNvSpPr txBox="1"/>
          <p:nvPr/>
        </p:nvSpPr>
        <p:spPr>
          <a:xfrm>
            <a:off x="3473056" y="5551368"/>
            <a:ext cx="3915727" cy="553998"/>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GRADO | UNIVERSIDAD | 20XX </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201" name="TextBox 200"/>
          <p:cNvSpPr txBox="1"/>
          <p:nvPr/>
        </p:nvSpPr>
        <p:spPr>
          <a:xfrm>
            <a:off x="3490912" y="8062999"/>
            <a:ext cx="3915727" cy="369332"/>
          </a:xfrm>
          <a:prstGeom prst="rect">
            <a:avLst/>
          </a:prstGeom>
          <a:noFill/>
        </p:spPr>
        <p:txBody>
          <a:bodyPr wrap="square" rtlCol="0"/>
          <a:lstStyle/>
          <a:p>
            <a:r>
              <a:rPr lang="en-US" sz="900" dirty="0" err="1">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0275" y="5107239"/>
            <a:ext cx="380952" cy="380952"/>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3160" y="719762"/>
            <a:ext cx="221453" cy="22145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23160" y="417729"/>
            <a:ext cx="221453" cy="221453"/>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0879" y="719515"/>
            <a:ext cx="221453" cy="221453"/>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30879" y="423186"/>
            <a:ext cx="221453" cy="221453"/>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48131" y="7647526"/>
            <a:ext cx="380952" cy="380952"/>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48131" y="1363899"/>
            <a:ext cx="380952" cy="380952"/>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7177" y="2914228"/>
            <a:ext cx="380952" cy="380952"/>
          </a:xfrm>
          <a:prstGeom prst="rect">
            <a:avLst/>
          </a:prstGeom>
        </p:spPr>
      </p:pic>
      <p:pic>
        <p:nvPicPr>
          <p:cNvPr id="17" name="Picture 1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7177" y="7655079"/>
            <a:ext cx="380952" cy="380952"/>
          </a:xfrm>
          <a:prstGeom prst="rect">
            <a:avLst/>
          </a:prstGeom>
        </p:spPr>
      </p:pic>
      <p:pic>
        <p:nvPicPr>
          <p:cNvPr id="18" name="Picture 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530276" y="8871367"/>
            <a:ext cx="380952" cy="380952"/>
          </a:xfrm>
          <a:prstGeom prst="rect">
            <a:avLst/>
          </a:prstGeom>
        </p:spPr>
      </p:pic>
      <p:pic>
        <p:nvPicPr>
          <p:cNvPr id="19" name="Picture 18"/>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29576" y="4885119"/>
            <a:ext cx="380952" cy="380952"/>
          </a:xfrm>
          <a:prstGeom prst="rect">
            <a:avLst/>
          </a:prstGeom>
        </p:spPr>
      </p:pic>
      <p:sp>
        <p:nvSpPr>
          <p:cNvPr id="160" name="Rectangle 159"/>
          <p:cNvSpPr/>
          <p:nvPr/>
        </p:nvSpPr>
        <p:spPr>
          <a:xfrm>
            <a:off x="488388" y="567971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4" name="Rectangle 203"/>
          <p:cNvSpPr/>
          <p:nvPr/>
        </p:nvSpPr>
        <p:spPr>
          <a:xfrm>
            <a:off x="488389" y="567971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5" name="Rectangle 204"/>
          <p:cNvSpPr/>
          <p:nvPr/>
        </p:nvSpPr>
        <p:spPr>
          <a:xfrm>
            <a:off x="488388" y="606092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6" name="Rectangle 205"/>
          <p:cNvSpPr/>
          <p:nvPr/>
        </p:nvSpPr>
        <p:spPr>
          <a:xfrm>
            <a:off x="488389" y="606092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7" name="Rectangle 206"/>
          <p:cNvSpPr/>
          <p:nvPr/>
        </p:nvSpPr>
        <p:spPr>
          <a:xfrm>
            <a:off x="488388" y="644213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488389" y="644213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9" name="Rectangle 208"/>
          <p:cNvSpPr/>
          <p:nvPr/>
        </p:nvSpPr>
        <p:spPr>
          <a:xfrm>
            <a:off x="488388" y="682334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0" name="Rectangle 209"/>
          <p:cNvSpPr/>
          <p:nvPr/>
        </p:nvSpPr>
        <p:spPr>
          <a:xfrm>
            <a:off x="488389" y="682334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488388" y="7204555"/>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488389" y="7204555"/>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3" name="Rectangle 212"/>
          <p:cNvSpPr/>
          <p:nvPr/>
        </p:nvSpPr>
        <p:spPr>
          <a:xfrm>
            <a:off x="461602" y="844906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461603" y="844906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5" name="Rectangle 214"/>
          <p:cNvSpPr/>
          <p:nvPr/>
        </p:nvSpPr>
        <p:spPr>
          <a:xfrm>
            <a:off x="461602" y="883027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6" name="Rectangle 215"/>
          <p:cNvSpPr/>
          <p:nvPr/>
        </p:nvSpPr>
        <p:spPr>
          <a:xfrm>
            <a:off x="461603" y="883027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7" name="Rectangle 216"/>
          <p:cNvSpPr/>
          <p:nvPr/>
        </p:nvSpPr>
        <p:spPr>
          <a:xfrm>
            <a:off x="461602" y="921148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8" name="Rectangle 217"/>
          <p:cNvSpPr/>
          <p:nvPr/>
        </p:nvSpPr>
        <p:spPr>
          <a:xfrm>
            <a:off x="461603" y="921148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9" name="Rectangle 218"/>
          <p:cNvSpPr/>
          <p:nvPr/>
        </p:nvSpPr>
        <p:spPr>
          <a:xfrm>
            <a:off x="461602" y="959269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0" name="Rectangle 219"/>
          <p:cNvSpPr/>
          <p:nvPr/>
        </p:nvSpPr>
        <p:spPr>
          <a:xfrm>
            <a:off x="461603" y="959269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TextBox 220"/>
          <p:cNvSpPr txBox="1"/>
          <p:nvPr/>
        </p:nvSpPr>
        <p:spPr>
          <a:xfrm>
            <a:off x="6144613" y="304214"/>
            <a:ext cx="1418237" cy="660117"/>
          </a:xfrm>
          <a:prstGeom prst="rect">
            <a:avLst/>
          </a:prstGeom>
          <a:noFill/>
          <a:ln w="3175">
            <a:noFill/>
          </a:ln>
        </p:spPr>
        <p:txBody>
          <a:bodyPr wrap="square" rtlCol="0"/>
          <a:lstStyle/>
          <a:p>
            <a:pPr>
              <a:lnSpc>
                <a:spcPct val="200000"/>
              </a:lnSpc>
            </a:pPr>
            <a:r>
              <a:rPr lang="en-US" sz="1000" dirty="0" err="1">
                <a:solidFill>
                  <a:schemeClr val="bg1"/>
                </a:solidFill>
                <a:latin typeface="Arial" panose="020B0604020202020204" pitchFamily="34" charset="0"/>
                <a:cs typeface="Arial" panose="020B0604020202020204" pitchFamily="34" charset="0"/>
              </a:rPr>
              <a:t>mail@mail.om</a:t>
            </a:r>
            <a:endParaRPr lang="en-US" sz="500" dirty="0">
              <a:solidFill>
                <a:schemeClr val="bg1"/>
              </a:solidFill>
              <a:latin typeface="Arial" panose="020B0604020202020204" pitchFamily="34" charset="0"/>
              <a:cs typeface="Arial" panose="020B0604020202020204" pitchFamily="34" charset="0"/>
            </a:endParaRPr>
          </a:p>
          <a:p>
            <a:pPr>
              <a:lnSpc>
                <a:spcPct val="200000"/>
              </a:lnSpc>
            </a:pPr>
            <a:r>
              <a:rPr lang="en-US" sz="1000" dirty="0">
                <a:solidFill>
                  <a:schemeClr val="bg1"/>
                </a:solidFill>
                <a:latin typeface="Arial" panose="020B0604020202020204" pitchFamily="34" charset="0"/>
                <a:cs typeface="Arial" panose="020B0604020202020204" pitchFamily="34" charset="0"/>
              </a:rPr>
              <a:t>Twitter.com/#nombre</a:t>
            </a:r>
          </a:p>
        </p:txBody>
      </p:sp>
      <p:cxnSp>
        <p:nvCxnSpPr>
          <p:cNvPr id="223" name="Straight Connector 222"/>
          <p:cNvCxnSpPr/>
          <p:nvPr/>
        </p:nvCxnSpPr>
        <p:spPr>
          <a:xfrm>
            <a:off x="924218" y="5221621"/>
            <a:ext cx="2034883"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924218" y="3240305"/>
            <a:ext cx="2008097"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924218" y="7986550"/>
            <a:ext cx="2008097"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3964429" y="5478339"/>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4014629" y="7993956"/>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43" name="TextBox 242"/>
          <p:cNvSpPr txBox="1"/>
          <p:nvPr/>
        </p:nvSpPr>
        <p:spPr>
          <a:xfrm>
            <a:off x="3473057" y="8749815"/>
            <a:ext cx="3915727" cy="461665"/>
          </a:xfrm>
          <a:prstGeom prst="rect">
            <a:avLst/>
          </a:prstGeom>
          <a:noFill/>
        </p:spPr>
        <p:txBody>
          <a:bodyPr wrap="square" rtlCol="0"/>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IDIOMAS</a:t>
            </a:r>
          </a:p>
        </p:txBody>
      </p:sp>
      <p:cxnSp>
        <p:nvCxnSpPr>
          <p:cNvPr id="247" name="Straight Connector 246"/>
          <p:cNvCxnSpPr/>
          <p:nvPr/>
        </p:nvCxnSpPr>
        <p:spPr>
          <a:xfrm>
            <a:off x="3996774" y="9211480"/>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48" name="Oval 247"/>
          <p:cNvSpPr/>
          <p:nvPr/>
        </p:nvSpPr>
        <p:spPr>
          <a:xfrm>
            <a:off x="3911228" y="9314960"/>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TextBox 248"/>
          <p:cNvSpPr txBox="1"/>
          <p:nvPr/>
        </p:nvSpPr>
        <p:spPr>
          <a:xfrm>
            <a:off x="3939186" y="9479971"/>
            <a:ext cx="520327"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100%</a:t>
            </a:r>
          </a:p>
        </p:txBody>
      </p:sp>
      <p:sp>
        <p:nvSpPr>
          <p:cNvPr id="250" name="Oval 249"/>
          <p:cNvSpPr/>
          <p:nvPr/>
        </p:nvSpPr>
        <p:spPr>
          <a:xfrm>
            <a:off x="5138801" y="9322791"/>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TextBox 250"/>
          <p:cNvSpPr txBox="1"/>
          <p:nvPr/>
        </p:nvSpPr>
        <p:spPr>
          <a:xfrm>
            <a:off x="5194716" y="9487802"/>
            <a:ext cx="464413"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90%</a:t>
            </a:r>
          </a:p>
        </p:txBody>
      </p:sp>
      <p:sp>
        <p:nvSpPr>
          <p:cNvPr id="252" name="Oval 251"/>
          <p:cNvSpPr/>
          <p:nvPr/>
        </p:nvSpPr>
        <p:spPr>
          <a:xfrm>
            <a:off x="6366374" y="9335758"/>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TextBox 252"/>
          <p:cNvSpPr txBox="1"/>
          <p:nvPr/>
        </p:nvSpPr>
        <p:spPr>
          <a:xfrm>
            <a:off x="6422289" y="9500769"/>
            <a:ext cx="464413"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80%</a:t>
            </a:r>
          </a:p>
        </p:txBody>
      </p:sp>
      <p:pic>
        <p:nvPicPr>
          <p:cNvPr id="2" name="Image 1"/>
          <p:cNvPicPr>
            <a:picLocks noChangeAspect="1"/>
          </p:cNvPicPr>
          <p:nvPr/>
        </p:nvPicPr>
        <p:blipFill>
          <a:blip r:embed="rId13"/>
          <a:stretch>
            <a:fillRect/>
          </a:stretch>
        </p:blipFill>
        <p:spPr>
          <a:xfrm>
            <a:off x="152149" y="17975"/>
            <a:ext cx="3150269" cy="2102656"/>
          </a:xfrm>
          <a:prstGeom prst="rect">
            <a:avLst/>
          </a:prstGeom>
        </p:spPr>
      </p:pic>
      <p:sp>
        <p:nvSpPr>
          <p:cNvPr id="68" name="TextBox 192"/>
          <p:cNvSpPr txBox="1"/>
          <p:nvPr/>
        </p:nvSpPr>
        <p:spPr>
          <a:xfrm>
            <a:off x="3490911" y="2564904"/>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EMPRESA | CARGO OCCUPADO | 20XX – 20XX</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a:t>
            </a:r>
          </a:p>
        </p:txBody>
      </p:sp>
      <p:sp>
        <p:nvSpPr>
          <p:cNvPr id="69" name="TextBox 192"/>
          <p:cNvSpPr txBox="1"/>
          <p:nvPr/>
        </p:nvSpPr>
        <p:spPr>
          <a:xfrm>
            <a:off x="3490911" y="3353995"/>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EMPRESA | CARGO OCCUPADO | 20XX – 20XX</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a:t>
            </a:r>
          </a:p>
        </p:txBody>
      </p:sp>
      <p:sp>
        <p:nvSpPr>
          <p:cNvPr id="70" name="TextBox 196"/>
          <p:cNvSpPr txBox="1"/>
          <p:nvPr/>
        </p:nvSpPr>
        <p:spPr>
          <a:xfrm>
            <a:off x="3512420" y="6160932"/>
            <a:ext cx="3915727" cy="553998"/>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GRADO | UNIVERSIDAD | 20XX </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71" name="TextBox 196"/>
          <p:cNvSpPr txBox="1"/>
          <p:nvPr/>
        </p:nvSpPr>
        <p:spPr>
          <a:xfrm>
            <a:off x="3512419" y="6735497"/>
            <a:ext cx="3915727" cy="553998"/>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GRADO | UNIVERSIDAD | 20XX </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72" name="TextBox 192"/>
          <p:cNvSpPr txBox="1"/>
          <p:nvPr/>
        </p:nvSpPr>
        <p:spPr>
          <a:xfrm>
            <a:off x="3512419" y="4156557"/>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EMPRESA | CARGO OCCUPADO | 20XX – 20XX</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a:t>
            </a:r>
          </a:p>
        </p:txBody>
      </p:sp>
    </p:spTree>
    <p:extLst>
      <p:ext uri="{BB962C8B-B14F-4D97-AF65-F5344CB8AC3E}">
        <p14:creationId xmlns:p14="http://schemas.microsoft.com/office/powerpoint/2010/main" val="398544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78143" y="679622"/>
            <a:ext cx="6806565" cy="8868401"/>
          </a:xfrm>
        </p:spPr>
        <p:txBody>
          <a:bodyPr>
            <a:normAutofit fontScale="77500" lnSpcReduction="20000"/>
          </a:bodyPr>
          <a:lstStyle/>
          <a:p>
            <a:pPr marL="0" indent="0">
              <a:buNone/>
            </a:pPr>
            <a:endParaRPr lang="fr-FR" dirty="0"/>
          </a:p>
          <a:p>
            <a:pPr marL="0" indent="0">
              <a:buNone/>
            </a:pPr>
            <a:r>
              <a:rPr lang="es-ES" b="1" dirty="0"/>
              <a:t>Querido candidato </a:t>
            </a:r>
          </a:p>
          <a:p>
            <a:pPr marL="0" indent="0">
              <a:buNone/>
            </a:pPr>
            <a:endParaRPr lang="es-ES" dirty="0"/>
          </a:p>
          <a:p>
            <a:pPr marL="0" indent="0">
              <a:buNone/>
            </a:pPr>
            <a:r>
              <a:rPr lang="es-ES" dirty="0"/>
              <a:t>Gracias por descargar esta plantilla de nuestro sitio web. Esperamos que esto te ayude a crear tu CV. Tómate el tiempo para escribir tu CV con cuidado, ya que describe tu experiencia profesional y tu personalidad. </a:t>
            </a:r>
          </a:p>
          <a:p>
            <a:pPr marL="0" indent="0">
              <a:buNone/>
            </a:pPr>
            <a:endParaRPr lang="es-ES" dirty="0"/>
          </a:p>
          <a:p>
            <a:pPr marL="0" indent="0">
              <a:buNone/>
            </a:pPr>
            <a:r>
              <a:rPr lang="es-ES" dirty="0"/>
              <a:t>¡Recuerda que una buena aplicación es una aplicación personalizada! Si necesita otros modelos, vuelva a nuestro sitio web: </a:t>
            </a:r>
            <a:r>
              <a:rPr lang="es-ES" dirty="0">
                <a:hlinkClick r:id="rId2"/>
              </a:rPr>
              <a:t>HTTPS://WWW.EJEMPLODECV.COM</a:t>
            </a:r>
            <a:r>
              <a:rPr lang="es-ES" dirty="0"/>
              <a:t>   </a:t>
            </a:r>
            <a:endParaRPr lang="fr-FR" dirty="0"/>
          </a:p>
          <a:p>
            <a:pPr marL="0" indent="0">
              <a:buNone/>
            </a:pPr>
            <a:r>
              <a:rPr lang="fr-FR" dirty="0"/>
              <a:t>---</a:t>
            </a:r>
          </a:p>
          <a:p>
            <a:pPr marL="0" indent="0">
              <a:buNone/>
            </a:pPr>
            <a:endParaRPr lang="fr-FR" dirty="0"/>
          </a:p>
          <a:p>
            <a:pPr marL="0" indent="0">
              <a:buNone/>
            </a:pPr>
            <a:r>
              <a:rPr lang="fr-FR" b="1" dirty="0"/>
              <a:t>Copyright EJEMPLODECV.COM</a:t>
            </a:r>
          </a:p>
          <a:p>
            <a:pPr marL="0" indent="0">
              <a:buNone/>
            </a:pPr>
            <a:endParaRPr lang="fr-FR" dirty="0"/>
          </a:p>
          <a:p>
            <a:pPr marL="0" indent="0">
              <a:buNone/>
            </a:pPr>
            <a:r>
              <a:rPr lang="es-ES" dirty="0"/>
              <a:t>El contenido publicado en nuestro sitio (modelos de CV, modelos de cartas, artículos, etc.) son propiedad de </a:t>
            </a:r>
            <a:r>
              <a:rPr lang="it-IT" dirty="0" err="1"/>
              <a:t>EJEMPLODECV.com</a:t>
            </a:r>
            <a:endParaRPr lang="it-IT" dirty="0"/>
          </a:p>
          <a:p>
            <a:pPr marL="0" indent="0">
              <a:buNone/>
            </a:pPr>
            <a:endParaRPr lang="fr-FR" dirty="0"/>
          </a:p>
          <a:p>
            <a:pPr marL="0" indent="0">
              <a:buNone/>
            </a:pPr>
            <a:r>
              <a:rPr lang="fr-FR" b="1" dirty="0">
                <a:solidFill>
                  <a:srgbClr val="00B050"/>
                </a:solidFill>
              </a:rPr>
              <a:t>O</a:t>
            </a:r>
            <a:r>
              <a:rPr lang="fr-FR" dirty="0"/>
              <a:t>     </a:t>
            </a:r>
            <a:r>
              <a:rPr lang="es-ES" dirty="0"/>
              <a:t>Su uso se limita a un uso estrictamente personal.</a:t>
            </a:r>
          </a:p>
          <a:p>
            <a:pPr marL="0" indent="0">
              <a:buNone/>
            </a:pPr>
            <a:r>
              <a:rPr lang="fr-FR" b="1" dirty="0">
                <a:solidFill>
                  <a:srgbClr val="FF0000"/>
                </a:solidFill>
              </a:rPr>
              <a:t>X</a:t>
            </a:r>
            <a:r>
              <a:rPr lang="fr-FR" dirty="0"/>
              <a:t>     </a:t>
            </a:r>
            <a:r>
              <a:rPr lang="es-ES" dirty="0"/>
              <a:t>Está prohibido distribuirlos, publicarlos o redistribuirlos sin nuestro consentimiento. </a:t>
            </a:r>
          </a:p>
          <a:p>
            <a:pPr marL="0" indent="0">
              <a:buNone/>
            </a:pPr>
            <a:r>
              <a:rPr lang="fr-FR" b="1" dirty="0">
                <a:solidFill>
                  <a:srgbClr val="FF0000"/>
                </a:solidFill>
              </a:rPr>
              <a:t>X</a:t>
            </a:r>
            <a:r>
              <a:rPr lang="fr-FR" dirty="0"/>
              <a:t>     </a:t>
            </a:r>
            <a:r>
              <a:rPr lang="es-ES" dirty="0"/>
              <a:t>También está prohibido dar acceso al enlace de descarga o al enlace de edición.</a:t>
            </a:r>
          </a:p>
          <a:p>
            <a:pPr marL="0" indent="0">
              <a:buNone/>
            </a:pPr>
            <a:endParaRPr lang="fr-FR" dirty="0"/>
          </a:p>
          <a:p>
            <a:pPr marL="0" indent="0">
              <a:buNone/>
            </a:pPr>
            <a:endParaRPr lang="es-ES" dirty="0"/>
          </a:p>
          <a:p>
            <a:pPr marL="0" indent="0">
              <a:buNone/>
            </a:pPr>
            <a:r>
              <a:rPr lang="es-ES" dirty="0"/>
              <a:t>Contenido presentado en 180 países ante un alguacil. Reproducción estrictamente prohibida, incluso parcial. Limitado a uso estrictamente personal.</a:t>
            </a:r>
          </a:p>
          <a:p>
            <a:pPr marL="0" indent="0">
              <a:buNone/>
            </a:pPr>
            <a:endParaRPr lang="fr-FR" dirty="0"/>
          </a:p>
          <a:p>
            <a:pPr marL="0" indent="0">
              <a:buNone/>
            </a:pPr>
            <a:r>
              <a:rPr lang="fr-FR" dirty="0"/>
              <a:t>---</a:t>
            </a:r>
          </a:p>
          <a:p>
            <a:pPr marL="0" indent="0">
              <a:buNone/>
            </a:pPr>
            <a:endParaRPr lang="fr-FR" dirty="0"/>
          </a:p>
          <a:p>
            <a:pPr marL="0" indent="0">
              <a:buNone/>
            </a:pPr>
            <a:r>
              <a:rPr lang="es-ES" dirty="0">
                <a:solidFill>
                  <a:schemeClr val="tx1">
                    <a:lumMod val="50000"/>
                    <a:lumOff val="50000"/>
                  </a:schemeClr>
                </a:solidFill>
              </a:rPr>
              <a:t>Los modelos disponibles en nuestro sitio web se proporcionan "tal cual" y sin garantía.</a:t>
            </a:r>
            <a:endParaRPr lang="fr-FR" dirty="0">
              <a:solidFill>
                <a:schemeClr val="tx1">
                  <a:lumMod val="50000"/>
                  <a:lumOff val="50000"/>
                </a:schemeClr>
              </a:solidFill>
            </a:endParaRP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5606738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542</Words>
  <Application>Microsoft Macintosh PowerPoint</Application>
  <PresentationFormat>Personnalisé</PresentationFormat>
  <Paragraphs>75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Office Theme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cv88</dc:title>
  <dc:subject/>
  <dc:creator>www.ejemplodecv.com</dc:creator>
  <cp:keywords/>
  <dc:description/>
  <cp:lastModifiedBy>Axel Maille</cp:lastModifiedBy>
  <cp:revision>92</cp:revision>
  <dcterms:created xsi:type="dcterms:W3CDTF">2015-04-27T10:39:12Z</dcterms:created>
  <dcterms:modified xsi:type="dcterms:W3CDTF">2021-01-03T21:37:25Z</dcterms:modified>
  <cp:category/>
</cp:coreProperties>
</file>